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13d2a6aa0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13d2a6aa0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13d2a6aa0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13d2a6aa0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13d2a6aa0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13d2a6aa0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Test size 10000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13d2a6aa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13d2a6aa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Siamese neural net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13d2a6aa0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13d2a6aa0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13d2a6aa0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13d2a6aa0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13d2a6aa0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13d2a6aa0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dbedd16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dbedd16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13d2a6aa0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13d2a6aa0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13d2a6aa0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13d2a6aa0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13d2a6aa0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13d2a6aa0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13d2a6aa0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13d2a6aa0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plot is the distribution of values after flattening a gene2gene evidence matrix. The counts of all possible gene combinations.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Common dimensionality reduction techniques assume normally distributed and uncorrelated features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Assumptions do not hold for sparse, heavy-tailed genomic data,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13d2a6aa0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13d2a6aa0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13d2a6aa0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13d2a6aa0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A random Gaussian matrix can transform </a:t>
            </a:r>
            <a:r>
              <a:rPr i="1" lang="en" sz="1800">
                <a:solidFill>
                  <a:srgbClr val="595959"/>
                </a:solidFill>
              </a:rPr>
              <a:t>n</a:t>
            </a:r>
            <a:r>
              <a:rPr lang="en" sz="1800">
                <a:solidFill>
                  <a:srgbClr val="595959"/>
                </a:solidFill>
              </a:rPr>
              <a:t> samples to </a:t>
            </a:r>
            <a:r>
              <a:rPr i="1" lang="en" sz="1800">
                <a:solidFill>
                  <a:srgbClr val="595959"/>
                </a:solidFill>
              </a:rPr>
              <a:t>m </a:t>
            </a:r>
            <a:r>
              <a:rPr lang="en" sz="1800">
                <a:solidFill>
                  <a:srgbClr val="595959"/>
                </a:solidFill>
              </a:rPr>
              <a:t>dimensions while preserving pairwise distances with error </a:t>
            </a:r>
            <a:r>
              <a:rPr i="1" lang="en" sz="1800">
                <a:solidFill>
                  <a:srgbClr val="595959"/>
                </a:solidFill>
              </a:rPr>
              <a:t>ϵ</a:t>
            </a:r>
            <a:r>
              <a:rPr lang="en" sz="1800">
                <a:solidFill>
                  <a:srgbClr val="595959"/>
                </a:solidFill>
              </a:rPr>
              <a:t>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i="1" lang="en" sz="1800">
                <a:solidFill>
                  <a:srgbClr val="595959"/>
                </a:solidFill>
              </a:rPr>
              <a:t>m </a:t>
            </a:r>
            <a:r>
              <a:rPr lang="en" sz="1800">
                <a:solidFill>
                  <a:srgbClr val="595959"/>
                </a:solidFill>
              </a:rPr>
              <a:t>is of </a:t>
            </a:r>
            <a:r>
              <a:rPr i="1" lang="en" sz="1800">
                <a:solidFill>
                  <a:srgbClr val="595959"/>
                </a:solidFill>
              </a:rPr>
              <a:t>n</a:t>
            </a:r>
            <a:r>
              <a:rPr lang="en" sz="1800">
                <a:solidFill>
                  <a:srgbClr val="595959"/>
                </a:solidFill>
              </a:rPr>
              <a:t> and </a:t>
            </a:r>
            <a:r>
              <a:rPr i="1" lang="en" sz="1800">
                <a:solidFill>
                  <a:srgbClr val="595959"/>
                </a:solidFill>
              </a:rPr>
              <a:t>ϵ </a:t>
            </a:r>
            <a:r>
              <a:rPr lang="en" sz="1800">
                <a:solidFill>
                  <a:srgbClr val="595959"/>
                </a:solidFill>
              </a:rPr>
              <a:t>only! Not </a:t>
            </a:r>
            <a:r>
              <a:rPr i="1" lang="en" sz="1800">
                <a:solidFill>
                  <a:srgbClr val="595959"/>
                </a:solidFill>
              </a:rPr>
              <a:t>d</a:t>
            </a:r>
            <a:r>
              <a:rPr lang="en" sz="1800">
                <a:solidFill>
                  <a:srgbClr val="595959"/>
                </a:solidFill>
              </a:rPr>
              <a:t>, the original dimensions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However, JL is </a:t>
            </a:r>
            <a:r>
              <a:rPr i="1" lang="en" sz="1800">
                <a:solidFill>
                  <a:srgbClr val="595959"/>
                </a:solidFill>
              </a:rPr>
              <a:t>not</a:t>
            </a:r>
            <a:r>
              <a:rPr lang="en" sz="1800">
                <a:solidFill>
                  <a:srgbClr val="595959"/>
                </a:solidFill>
              </a:rPr>
              <a:t> an online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13d2a6aa0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13d2a6aa0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13d2a6aa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13d2a6aa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Curriculum representation learning with gene fusion evidence in cancer and healthy samples</a:t>
            </a:r>
            <a:endParaRPr sz="37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420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 Krol, 12/12/24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CSCI-7000-006, neurosymbolic-NLP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50" y="2728175"/>
            <a:ext cx="2892476" cy="16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409" y="2808702"/>
            <a:ext cx="2844491" cy="16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13" y="1788426"/>
            <a:ext cx="5901774" cy="79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2"/>
          <p:cNvCxnSpPr/>
          <p:nvPr/>
        </p:nvCxnSpPr>
        <p:spPr>
          <a:xfrm rot="10800000">
            <a:off x="6547000" y="2376475"/>
            <a:ext cx="0" cy="4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2"/>
          <p:cNvSpPr txBox="1"/>
          <p:nvPr/>
        </p:nvSpPr>
        <p:spPr>
          <a:xfrm>
            <a:off x="5727000" y="2782375"/>
            <a:ext cx="16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True distance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4120225" y="2782375"/>
            <a:ext cx="164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Embedding </a:t>
            </a:r>
            <a:r>
              <a:rPr lang="en" sz="1800">
                <a:solidFill>
                  <a:schemeClr val="dk2"/>
                </a:solidFill>
              </a:rPr>
              <a:t>distance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8" name="Google Shape;178;p22"/>
          <p:cNvCxnSpPr/>
          <p:nvPr/>
        </p:nvCxnSpPr>
        <p:spPr>
          <a:xfrm rot="10800000">
            <a:off x="4827500" y="2376475"/>
            <a:ext cx="0" cy="4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18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1: learn within population distances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311700" y="18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Symbolic component: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2 &amp; contrast populations with triplet loss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2802934" y="2146375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4358829" y="2146375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2802934" y="2641394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</a:t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4358829" y="2641394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</a:t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2802934" y="3136413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4358829" y="3136413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2415213" y="2092800"/>
            <a:ext cx="396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2424225" y="2563475"/>
            <a:ext cx="378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2404950" y="3078238"/>
            <a:ext cx="318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2762550" y="4068436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4318446" y="4068436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1583550" y="3995700"/>
            <a:ext cx="1473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Batch size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4086050" y="3422550"/>
            <a:ext cx="690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…</a:t>
            </a:r>
            <a:endParaRPr sz="2300">
              <a:solidFill>
                <a:schemeClr val="dk2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760" y="4531177"/>
            <a:ext cx="7056492" cy="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/>
          <p:nvPr/>
        </p:nvSpPr>
        <p:spPr>
          <a:xfrm>
            <a:off x="5914634" y="2146369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</a:t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5914629" y="2641400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2853588" y="1572875"/>
            <a:ext cx="14733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Anchor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4441338" y="1572875"/>
            <a:ext cx="14733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Positive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5955888" y="1572875"/>
            <a:ext cx="14733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Negative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5914629" y="3136419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5874229" y="4068413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638" y="901272"/>
            <a:ext cx="6116724" cy="33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results do not match RMSE</a:t>
            </a:r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b="0" l="51238" r="0" t="4616"/>
          <a:stretch/>
        </p:blipFill>
        <p:spPr>
          <a:xfrm>
            <a:off x="5616250" y="1696375"/>
            <a:ext cx="2376375" cy="21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/>
          </a:blip>
          <a:srcRect b="0" l="0" r="0" t="3920"/>
          <a:stretch/>
        </p:blipFill>
        <p:spPr>
          <a:xfrm>
            <a:off x="1273450" y="1696375"/>
            <a:ext cx="4243201" cy="21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1482950" y="1305100"/>
            <a:ext cx="1835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Untransformed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3681250" y="1305100"/>
            <a:ext cx="1835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5879550" y="1305088"/>
            <a:ext cx="1835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Siamese-C2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3598350" y="4057650"/>
            <a:ext cx="401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JL looks great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qualitative analysis</a:t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275" y="1383963"/>
            <a:ext cx="2009258" cy="154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834" y="1316100"/>
            <a:ext cx="3548167" cy="16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1415550" y="1630850"/>
            <a:ext cx="1855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Curriculum 1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125" y="3208150"/>
            <a:ext cx="2009250" cy="16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509" y="3154850"/>
            <a:ext cx="3348503" cy="17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1415550" y="3920175"/>
            <a:ext cx="1855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Curriculum 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qualitative analysis</a:t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1415550" y="2159763"/>
            <a:ext cx="1855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Curriculum 2-1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1415550" y="3920175"/>
            <a:ext cx="1855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Curriculum 1-2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875" y="1495500"/>
            <a:ext cx="3279926" cy="17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650" y="3177450"/>
            <a:ext cx="3386151" cy="183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975" y="3311150"/>
            <a:ext cx="2134675" cy="16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875" y="1650100"/>
            <a:ext cx="2187775" cy="14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Yes, low dimensional representations of sample-wise genefusions can be created with JL or learned by a siamese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JL is effective, yet impractical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Siamese neural network learns population distances (triplet loss, curriculum 2)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378" y="94466"/>
            <a:ext cx="1937024" cy="10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25" y="3256388"/>
            <a:ext cx="3583775" cy="169131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768100" y="2814125"/>
            <a:ext cx="2225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Curriculum 1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259" y="3274625"/>
            <a:ext cx="3348503" cy="17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6267550" y="2814125"/>
            <a:ext cx="2271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Curriculum 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 other cancers to see if sub-cancer </a:t>
            </a:r>
            <a:r>
              <a:rPr lang="en"/>
              <a:t>clusters</a:t>
            </a:r>
            <a:r>
              <a:rPr lang="en"/>
              <a:t> appear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normalized distance metric for ground truth (cosine)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Siamese architecture tuning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Embedding size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Hidden layers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Activation functions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Train and test with full data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Total number of sample pairs is 3643650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70/30 train/test split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Further sampling the train and test splits for practicality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The subsamples for train and test were the same across methods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Early stopping for Triplet objective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Weight freezing for curricula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Evaluation: compute loss separately for across and within pairs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Rare cancers tragically are hard to diagnose and treat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5" y="2233100"/>
            <a:ext cx="5085376" cy="26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475" y="4111525"/>
            <a:ext cx="3674525" cy="86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>
            <a:off x="2344500" y="2654125"/>
            <a:ext cx="320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4"/>
          <p:cNvCxnSpPr/>
          <p:nvPr/>
        </p:nvCxnSpPr>
        <p:spPr>
          <a:xfrm flipH="1" rot="10800000">
            <a:off x="2344500" y="3735350"/>
            <a:ext cx="197100" cy="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2664600" y="4257700"/>
            <a:ext cx="192900" cy="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4"/>
          <p:cNvCxnSpPr/>
          <p:nvPr/>
        </p:nvCxnSpPr>
        <p:spPr>
          <a:xfrm>
            <a:off x="581825" y="4851275"/>
            <a:ext cx="781200" cy="2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/>
          <p:nvPr/>
        </p:nvCxnSpPr>
        <p:spPr>
          <a:xfrm>
            <a:off x="3349225" y="4851275"/>
            <a:ext cx="1195800" cy="2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/>
          <p:nvPr/>
        </p:nvCxnSpPr>
        <p:spPr>
          <a:xfrm flipH="1" rot="10800000">
            <a:off x="2041875" y="3189875"/>
            <a:ext cx="197100" cy="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40675" y="2517339"/>
            <a:ext cx="2198729" cy="21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36450" y="1087750"/>
            <a:ext cx="76122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Siamese neural networks learn representations from paired examples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Q: Can </a:t>
            </a:r>
            <a:r>
              <a:rPr lang="en" sz="1800">
                <a:solidFill>
                  <a:schemeClr val="dk2"/>
                </a:solidFill>
              </a:rPr>
              <a:t>low dimensional </a:t>
            </a:r>
            <a:r>
              <a:rPr lang="en" sz="1800">
                <a:solidFill>
                  <a:schemeClr val="dk2"/>
                </a:solidFill>
              </a:rPr>
              <a:t>representations of human genomes support genetics-driven similarity searches to find similar patients?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375" y="2478700"/>
            <a:ext cx="4832150" cy="22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450" y="2706013"/>
            <a:ext cx="732539" cy="73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0925" y="3736363"/>
            <a:ext cx="732539" cy="73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00" y="1848825"/>
            <a:ext cx="3305076" cy="1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923750" y="1017725"/>
            <a:ext cx="27222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1000 Genomes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(Healthy samples)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850" y="1877912"/>
            <a:ext cx="3333825" cy="18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385375" y="1017725"/>
            <a:ext cx="4680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Pan cancer analysis whole genomes (Cancer samples)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 rot="10800000">
            <a:off x="5172825" y="4452775"/>
            <a:ext cx="2972700" cy="284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820208" y="4459188"/>
            <a:ext cx="216000" cy="27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7139497" y="4458087"/>
            <a:ext cx="216000" cy="2733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5931605" y="4114732"/>
            <a:ext cx="1322719" cy="338972"/>
          </a:xfrm>
          <a:custGeom>
            <a:rect b="b" l="l" r="r" t="t"/>
            <a:pathLst>
              <a:path extrusionOk="0" h="19392" w="59408">
                <a:moveTo>
                  <a:pt x="0" y="19393"/>
                </a:moveTo>
                <a:cubicBezTo>
                  <a:pt x="4742" y="16162"/>
                  <a:pt x="18552" y="59"/>
                  <a:pt x="28453" y="7"/>
                </a:cubicBezTo>
                <a:cubicBezTo>
                  <a:pt x="38354" y="-45"/>
                  <a:pt x="54249" y="15901"/>
                  <a:pt x="59408" y="19080"/>
                </a:cubicBez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Google Shape;95;p16"/>
          <p:cNvSpPr txBox="1"/>
          <p:nvPr/>
        </p:nvSpPr>
        <p:spPr>
          <a:xfrm>
            <a:off x="5346786" y="4818843"/>
            <a:ext cx="11070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Gene left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784442" y="4818843"/>
            <a:ext cx="1228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Gene right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5872422" y="4114732"/>
            <a:ext cx="1322719" cy="338972"/>
          </a:xfrm>
          <a:custGeom>
            <a:rect b="b" l="l" r="r" t="t"/>
            <a:pathLst>
              <a:path extrusionOk="0" h="19392" w="59408">
                <a:moveTo>
                  <a:pt x="0" y="19393"/>
                </a:moveTo>
                <a:cubicBezTo>
                  <a:pt x="4742" y="16162"/>
                  <a:pt x="18552" y="59"/>
                  <a:pt x="28453" y="7"/>
                </a:cubicBezTo>
                <a:cubicBezTo>
                  <a:pt x="38354" y="-45"/>
                  <a:pt x="54249" y="15901"/>
                  <a:pt x="59408" y="19080"/>
                </a:cubicBez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Google Shape;98;p16"/>
          <p:cNvSpPr/>
          <p:nvPr/>
        </p:nvSpPr>
        <p:spPr>
          <a:xfrm>
            <a:off x="5997736" y="4114732"/>
            <a:ext cx="1322719" cy="338972"/>
          </a:xfrm>
          <a:custGeom>
            <a:rect b="b" l="l" r="r" t="t"/>
            <a:pathLst>
              <a:path extrusionOk="0" h="19392" w="59408">
                <a:moveTo>
                  <a:pt x="0" y="19393"/>
                </a:moveTo>
                <a:cubicBezTo>
                  <a:pt x="4742" y="16162"/>
                  <a:pt x="18552" y="59"/>
                  <a:pt x="28453" y="7"/>
                </a:cubicBezTo>
                <a:cubicBezTo>
                  <a:pt x="38354" y="-45"/>
                  <a:pt x="54249" y="15901"/>
                  <a:pt x="59408" y="19080"/>
                </a:cubicBez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Google Shape;99;p16"/>
          <p:cNvSpPr/>
          <p:nvPr/>
        </p:nvSpPr>
        <p:spPr>
          <a:xfrm>
            <a:off x="5820208" y="4114732"/>
            <a:ext cx="1322719" cy="338972"/>
          </a:xfrm>
          <a:custGeom>
            <a:rect b="b" l="l" r="r" t="t"/>
            <a:pathLst>
              <a:path extrusionOk="0" h="19392" w="59408">
                <a:moveTo>
                  <a:pt x="0" y="19393"/>
                </a:moveTo>
                <a:cubicBezTo>
                  <a:pt x="4742" y="16162"/>
                  <a:pt x="18552" y="59"/>
                  <a:pt x="28453" y="7"/>
                </a:cubicBezTo>
                <a:cubicBezTo>
                  <a:pt x="38354" y="-45"/>
                  <a:pt x="54249" y="15901"/>
                  <a:pt x="59408" y="19080"/>
                </a:cubicBez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Google Shape;100;p16"/>
          <p:cNvSpPr/>
          <p:nvPr/>
        </p:nvSpPr>
        <p:spPr>
          <a:xfrm>
            <a:off x="7254391" y="4114724"/>
            <a:ext cx="852802" cy="338972"/>
          </a:xfrm>
          <a:custGeom>
            <a:rect b="b" l="l" r="r" t="t"/>
            <a:pathLst>
              <a:path extrusionOk="0" h="19392" w="59408">
                <a:moveTo>
                  <a:pt x="0" y="19393"/>
                </a:moveTo>
                <a:cubicBezTo>
                  <a:pt x="4742" y="16162"/>
                  <a:pt x="18552" y="59"/>
                  <a:pt x="28453" y="7"/>
                </a:cubicBezTo>
                <a:cubicBezTo>
                  <a:pt x="38354" y="-45"/>
                  <a:pt x="54249" y="15901"/>
                  <a:pt x="59408" y="19080"/>
                </a:cubicBez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Google Shape;101;p16"/>
          <p:cNvSpPr/>
          <p:nvPr/>
        </p:nvSpPr>
        <p:spPr>
          <a:xfrm>
            <a:off x="7572841" y="4037930"/>
            <a:ext cx="216000" cy="157200"/>
          </a:xfrm>
          <a:prstGeom prst="mathMultiply">
            <a:avLst>
              <a:gd fmla="val 23520" name="adj1"/>
            </a:avLst>
          </a:prstGeom>
          <a:solidFill>
            <a:srgbClr val="E0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6451051" y="4037930"/>
            <a:ext cx="208200" cy="157200"/>
          </a:xfrm>
          <a:prstGeom prst="donut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5387555" y="3643050"/>
            <a:ext cx="1352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Gene2gene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mutations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3907727" y="4416290"/>
            <a:ext cx="726900" cy="35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1473225" y="4172784"/>
            <a:ext cx="2434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</a:t>
            </a:r>
            <a:r>
              <a:rPr b="1" lang="en" sz="1800">
                <a:solidFill>
                  <a:schemeClr val="dk2"/>
                </a:solidFill>
              </a:rPr>
              <a:t>364486500</a:t>
            </a:r>
            <a:r>
              <a:rPr lang="en" sz="1800">
                <a:solidFill>
                  <a:schemeClr val="dk2"/>
                </a:solidFill>
              </a:rPr>
              <a:t> length vector for each person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</a:t>
            </a:r>
            <a:r>
              <a:rPr lang="en"/>
              <a:t> reduction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Encoding is sparse and heavy-tailed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9690"/>
          <a:stretch/>
        </p:blipFill>
        <p:spPr>
          <a:xfrm>
            <a:off x="3279275" y="2614075"/>
            <a:ext cx="2585450" cy="184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3040925" y="4509650"/>
            <a:ext cx="3585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Log10(genefusion evidence+1)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621075" y="2185700"/>
            <a:ext cx="47955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Gene2gene evidence counts (feature values)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Johnson-lindenstrauss lemma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126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JL is ideal for small, high dimensional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in genomics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Unfortunately, not an online model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474" y="512024"/>
            <a:ext cx="2857824" cy="7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2079900" y="2972900"/>
            <a:ext cx="5708400" cy="787200"/>
          </a:xfrm>
          <a:prstGeom prst="bracketPair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Typical genomics dataset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571825" y="2988500"/>
            <a:ext cx="1441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Few samples (</a:t>
            </a:r>
            <a:r>
              <a:rPr i="1" lang="en" sz="1800">
                <a:solidFill>
                  <a:schemeClr val="dk2"/>
                </a:solidFill>
              </a:rPr>
              <a:t>n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632200" y="2465850"/>
            <a:ext cx="4603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Many variables (</a:t>
            </a:r>
            <a:r>
              <a:rPr i="1" lang="en" sz="1800">
                <a:solidFill>
                  <a:schemeClr val="dk2"/>
                </a:solidFill>
              </a:rPr>
              <a:t>d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Johnson-Lindenstrauss lemma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(baseline)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300" y="3360225"/>
            <a:ext cx="4952023" cy="3046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96775" y="1717525"/>
            <a:ext cx="3668700" cy="2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49" y="3118174"/>
            <a:ext cx="2857824" cy="7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850" y="0"/>
            <a:ext cx="3753874" cy="20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1223213" y="2481588"/>
            <a:ext cx="32214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n</a:t>
            </a:r>
            <a:r>
              <a:rPr i="1"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:</a:t>
            </a:r>
            <a:r>
              <a:rPr i="1" lang="en" sz="1800">
                <a:solidFill>
                  <a:schemeClr val="dk2"/>
                </a:solidFill>
              </a:rPr>
              <a:t>= </a:t>
            </a:r>
            <a:r>
              <a:rPr lang="en" sz="1800">
                <a:solidFill>
                  <a:schemeClr val="dk2"/>
                </a:solidFill>
              </a:rPr>
              <a:t>number of points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d</a:t>
            </a:r>
            <a:r>
              <a:rPr i="1"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:= original dimensionality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m</a:t>
            </a:r>
            <a:r>
              <a:rPr i="1"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:= reduced dimensionality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ϵ </a:t>
            </a:r>
            <a:r>
              <a:rPr lang="en" sz="1800">
                <a:solidFill>
                  <a:schemeClr val="dk2"/>
                </a:solidFill>
              </a:rPr>
              <a:t>:= fractional error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611850" y="2631775"/>
            <a:ext cx="2857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m</a:t>
            </a:r>
            <a:r>
              <a:rPr i="1"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Does not depend on </a:t>
            </a:r>
            <a:r>
              <a:rPr i="1"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79200" y="1335475"/>
            <a:ext cx="60789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Guarantees</a:t>
            </a:r>
            <a:r>
              <a:rPr lang="en" sz="1800">
                <a:solidFill>
                  <a:schemeClr val="dk2"/>
                </a:solidFill>
              </a:rPr>
              <a:t> pairwise distances are preserved with fractional error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688" y="4558424"/>
            <a:ext cx="7341852" cy="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Siamese network with symbolic components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0" r="40029" t="0"/>
          <a:stretch/>
        </p:blipFill>
        <p:spPr>
          <a:xfrm>
            <a:off x="3004875" y="1604875"/>
            <a:ext cx="3310200" cy="25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6389625" y="2421025"/>
            <a:ext cx="2650500" cy="795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 loss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Curriculum learning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79825" y="2421025"/>
            <a:ext cx="2650500" cy="795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Rule-based batch curation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461475" y="1945575"/>
            <a:ext cx="264900" cy="21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593575" y="2056575"/>
            <a:ext cx="264900" cy="21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18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Symbolic component: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1 &amp; population-aware batch construction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1256234" y="2154650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2812129" y="2154650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1256234" y="2649669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2812129" y="2649669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1256234" y="3144688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2812129" y="3144688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868513" y="2101075"/>
            <a:ext cx="396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877525" y="2571750"/>
            <a:ext cx="378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858250" y="3086513"/>
            <a:ext cx="318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1215850" y="4076711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2771746" y="4076711"/>
            <a:ext cx="1555800" cy="30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36850" y="4003975"/>
            <a:ext cx="1473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Batch size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312550" y="1109100"/>
            <a:ext cx="2839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Curriculum 1: construct batch by alternating within population pairs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5483025" y="1138438"/>
            <a:ext cx="39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Count of population pairs is very imbalanced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76" y="4531175"/>
            <a:ext cx="42555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2539350" y="3430825"/>
            <a:ext cx="690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…</a:t>
            </a:r>
            <a:endParaRPr sz="2300">
              <a:solidFill>
                <a:schemeClr val="dk2"/>
              </a:solidFill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230" y="1838688"/>
            <a:ext cx="3713981" cy="312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